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7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3DE3-AB9B-0908-6A71-9D4B218AF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E82DA-FC27-9646-3402-5CC3D3FED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4E68D-83F3-98F8-18EA-C6DCFEF6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FF720-78F9-98F6-FC41-E11F2458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AEDE0-3D6F-E620-88C1-E95FF13D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93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7AE-EDEC-1FAB-3E01-6AADE1CB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2E00B-303F-0358-DCEF-97406819F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BF8DC-75E5-E881-E253-0AA1764E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847D9-E95F-1403-09CB-3C35C1F1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3F13-4178-69F1-4AB3-E08963F9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08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5D8D6-075C-60BC-9155-165904661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78AA8-7FEF-7449-2DEF-F1864BA5E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D34CE-46EA-0F64-14B7-94C4E0B7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415A7-0DF3-8F80-562A-841DAC93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2286B-F498-8264-E2EB-7DAAC831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8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7471-1264-D779-C00C-CB999396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89CD-FE20-8228-4E38-42383EEC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CDFD7-4740-5438-E405-96C9214A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D290-2EFE-5D23-AB37-A44732C2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46FD-55D5-612F-1F32-89A7ECC4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4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4182-8005-4D8B-F531-CA6ADE35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72484-ACDD-76E0-985E-903B980C6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32A2A-A189-077A-ED7F-C481231C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2CE28-3497-0A4A-9E4C-5458B175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1A39-7671-1B17-4AB0-BD26356B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52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ABEF-03AB-B9ED-6B94-9D25CBBF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C882-8D4B-D18C-2687-F5B4F34FF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71CAC-FAF1-41F3-03B6-6BAEA06A7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EB951-5F6A-71DF-F992-AD7ED7AA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C2C57-79EA-DCB6-6299-86B66EFD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333AB-5B7C-E8A0-15C3-42A3847A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48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4D54-7D5D-C958-A32A-572A9B8A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FFE9-72E1-8318-4D40-A05B19B16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F9337-22FE-5C6C-383D-EDC34D1F4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FE17A-97D0-6B25-ECAF-43F7F988D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B4F7A-ED52-1376-06A9-08F5B605F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0EAFA-6B5B-454B-6487-75D879AE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DDE84-D76F-6770-F8F1-5FF1D024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0C9A1-3017-C2D1-8A0E-B7240BCE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6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A56D-1025-80FA-D9B4-5A8AE842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1FC81-90D9-C110-1B3A-909D2CF4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49CB8-7A96-2895-1EBA-F166BA67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D339F-E2FB-B679-36D5-DE8561EE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66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8F3F6-AD46-F203-BF6A-E7875EF8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48080-80F8-7358-BDC5-2B0D63A4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1592-D247-CAED-03CE-257A2B6F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85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CEED-9FBE-8186-160E-F7672831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2DA6-2849-5EA0-F882-71D32E401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A9158-EEB5-8287-2FB3-311DCFCC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08660-BA2C-8C72-C416-3A236BE4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E3064-5E03-8C40-00A0-E2430DEE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84FB-7C72-F7F5-964E-A486EE46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02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F9C0-E6A6-A6DF-C530-7E0857E8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E49D45-56D5-2A41-E996-532EDD18A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7F0CF-1332-0322-775C-2583DCF87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65043-C996-82F9-AE27-9A3C4D70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175ED-FED6-B28F-BCB0-7144C2C2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41250-788D-9185-F471-68A3B54F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44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354DF-0544-9606-B031-016E12D4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35E05-F7F8-EF72-72A3-F561BA1F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2565-3BC1-55E2-B0A3-8EDB68BA2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CAF5E-3F5A-49BA-A508-644AEA19B5C1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3E36-907B-F1D8-C0F8-031D19A18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B5E8-6FC5-4F15-9CC8-9BF5FF9D8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D8E9B-A36A-4ABD-9D05-D7BBE4B182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34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librosderomantica.com/un-amor-inesperad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fjaguero/8287879150/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www.librosderomantica.com/un-amor-inesperad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brosderomantica.com/un-amor-inesperado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brosderomantica.com/un-amor-inesperad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brosderomantica.com/un-amor-inesperad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librosderomantica.com/un-amor-inesperad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librosderomantica.com/un-amor-inesperad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www.librosderomantica.com/un-amor-inesperad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www.librosderomantica.com/un-amor-inesperado" TargetMode="Externa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flickr.com/photos/fjaguero/828787915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hyperlink" Target="https://www.librosderomantica.com/un-amor-inesperad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54FD44-E01E-BFA2-F335-A23A7C8B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467" y="1787787"/>
            <a:ext cx="10905066" cy="3282424"/>
          </a:xfrm>
          <a:prstGeom prst="rect">
            <a:avLst/>
          </a:prstGeom>
        </p:spPr>
      </p:pic>
      <p:pic>
        <p:nvPicPr>
          <p:cNvPr id="2" name="Picture 1" descr="Colorful cargo containers stacked with a worker standing">
            <a:extLst>
              <a:ext uri="{FF2B5EF4-FFF2-40B4-BE49-F238E27FC236}">
                <a16:creationId xmlns:a16="http://schemas.microsoft.com/office/drawing/2014/main" id="{EF408EC5-ADF0-3D08-8B71-FA6B4C87BC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60"/>
          <a:stretch/>
        </p:blipFill>
        <p:spPr>
          <a:xfrm>
            <a:off x="20825012" y="1002175"/>
            <a:ext cx="5540187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0AF090-F05F-5912-4135-3D0BA8890E8C}"/>
              </a:ext>
            </a:extLst>
          </p:cNvPr>
          <p:cNvSpPr txBox="1"/>
          <p:nvPr/>
        </p:nvSpPr>
        <p:spPr>
          <a:xfrm>
            <a:off x="-16192500" y="2782668"/>
            <a:ext cx="1318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Exploring Elastic Container Service </a:t>
            </a:r>
            <a:r>
              <a:rPr lang="en-US" sz="1800" b="1" i="1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in</a:t>
            </a:r>
            <a:r>
              <a:rPr lang="en-US" sz="18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 </a:t>
            </a:r>
          </a:p>
          <a:p>
            <a:pPr algn="ctr"/>
            <a:r>
              <a:rPr lang="en-US" sz="18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AWS</a:t>
            </a:r>
            <a:endParaRPr lang="en-US" sz="1800" i="1" dirty="0">
              <a:latin typeface="Montserrat Ultra-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1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754FD44-E01E-BFA2-F335-A23A7C8B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467" y="621359"/>
            <a:ext cx="10905066" cy="3282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EB2BB-FE87-B839-ABF0-6EBA51F59471}"/>
              </a:ext>
            </a:extLst>
          </p:cNvPr>
          <p:cNvSpPr txBox="1"/>
          <p:nvPr/>
        </p:nvSpPr>
        <p:spPr>
          <a:xfrm>
            <a:off x="8553691" y="5836712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Thank you….🫱🏻‍🫲🏻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7" name="Picture 6" descr="A close-up of a blue background">
            <a:extLst>
              <a:ext uri="{FF2B5EF4-FFF2-40B4-BE49-F238E27FC236}">
                <a16:creationId xmlns:a16="http://schemas.microsoft.com/office/drawing/2014/main" id="{F6CDB368-DAEB-181B-7250-063D69F14E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4510"/>
          <a:stretch/>
        </p:blipFill>
        <p:spPr>
          <a:xfrm>
            <a:off x="9143082" y="4168709"/>
            <a:ext cx="1433477" cy="13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0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DF128-3EA3-890F-1430-FB9F8EE7BA39}"/>
              </a:ext>
            </a:extLst>
          </p:cNvPr>
          <p:cNvSpPr txBox="1"/>
          <p:nvPr/>
        </p:nvSpPr>
        <p:spPr>
          <a:xfrm>
            <a:off x="3881718" y="4294094"/>
            <a:ext cx="2770094" cy="2563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 descr="Colorful cargo containers stacked with a worker standing">
            <a:extLst>
              <a:ext uri="{FF2B5EF4-FFF2-40B4-BE49-F238E27FC236}">
                <a16:creationId xmlns:a16="http://schemas.microsoft.com/office/drawing/2014/main" id="{138CFF9B-6C46-6065-9AC8-782D8CD6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60"/>
          <a:stretch/>
        </p:blipFill>
        <p:spPr>
          <a:xfrm>
            <a:off x="6651812" y="11575"/>
            <a:ext cx="5540187" cy="685800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0" y="0"/>
            <a:ext cx="665181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DAF8B6-620D-D4CF-E704-7A5CA3E746DC}"/>
              </a:ext>
            </a:extLst>
          </p:cNvPr>
          <p:cNvSpPr/>
          <p:nvPr/>
        </p:nvSpPr>
        <p:spPr>
          <a:xfrm rot="5400000">
            <a:off x="5390416" y="-1674944"/>
            <a:ext cx="1638801" cy="987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5623" y="410597"/>
            <a:ext cx="3006026" cy="1122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FDEC09-F3BA-C6AB-04C7-552C2D2BBEAE}"/>
              </a:ext>
            </a:extLst>
          </p:cNvPr>
          <p:cNvSpPr txBox="1"/>
          <p:nvPr/>
        </p:nvSpPr>
        <p:spPr>
          <a:xfrm>
            <a:off x="1273212" y="2599939"/>
            <a:ext cx="98732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Exploring Elastic Container Service </a:t>
            </a:r>
            <a:r>
              <a:rPr lang="en-US" sz="4000" b="1" i="1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in</a:t>
            </a:r>
            <a:r>
              <a:rPr lang="en-US" sz="40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 </a:t>
            </a:r>
          </a:p>
          <a:p>
            <a:pPr algn="ctr"/>
            <a:r>
              <a:rPr lang="en-US" sz="4000" b="1" i="0" dirty="0">
                <a:solidFill>
                  <a:srgbClr val="232F3E"/>
                </a:solidFill>
                <a:effectLst/>
                <a:latin typeface="Playfair Display" panose="020F0502020204030204" pitchFamily="2" charset="0"/>
              </a:rPr>
              <a:t>AWS</a:t>
            </a:r>
            <a:endParaRPr lang="en-US" sz="4000" i="1" dirty="0">
              <a:latin typeface="Montserrat Ultra-Bold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CE486-E525-2659-2E74-1331558B89E6}"/>
              </a:ext>
            </a:extLst>
          </p:cNvPr>
          <p:cNvSpPr txBox="1"/>
          <p:nvPr/>
        </p:nvSpPr>
        <p:spPr>
          <a:xfrm>
            <a:off x="13916513" y="1542386"/>
            <a:ext cx="6096000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Definition of ECS: </a:t>
            </a:r>
            <a:r>
              <a:rPr lang="en-US" sz="1800" dirty="0"/>
              <a:t>Elastic Container Service (ECS) is a fully managed service simplifying Docker container orchestration on AWS.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AWS Integration: </a:t>
            </a:r>
            <a:r>
              <a:rPr lang="en-US" sz="1800" dirty="0"/>
              <a:t>ECS integrates seamlessly with AWS infrastructure, enhancing resource management through native compatibility and services.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Scalability Features: </a:t>
            </a:r>
            <a:r>
              <a:rPr lang="en-US" sz="1800" dirty="0"/>
              <a:t>ECS automatically scales applications, supporting fluctuating workloads efficiently in microservices-based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95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0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ECS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ELASTIC 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CONATINER</a:t>
            </a:r>
          </a:p>
          <a:p>
            <a:pPr algn="ctr"/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SERVICE</a:t>
            </a:r>
          </a:p>
          <a:p>
            <a:pPr algn="ctr"/>
            <a:endParaRPr lang="en-US" b="1" i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  <a:cs typeface="CordiaUPC" panose="020B0502040204020203" pitchFamily="34" charset="-34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23" y="410597"/>
            <a:ext cx="3006026" cy="112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995A5-2F4C-0C2D-CE1B-E95B8CE3E969}"/>
              </a:ext>
            </a:extLst>
          </p:cNvPr>
          <p:cNvSpPr txBox="1"/>
          <p:nvPr/>
        </p:nvSpPr>
        <p:spPr>
          <a:xfrm>
            <a:off x="16269311" y="4774314"/>
            <a:ext cx="378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B57"/>
                </a:solidFill>
                <a:effectLst/>
                <a:latin typeface="Bahnschrift" panose="020B0502040204020203" pitchFamily="34" charset="0"/>
              </a:rPr>
              <a:t>Key Benefits of Using ECS in AWS</a:t>
            </a:r>
            <a:endParaRPr lang="en-IN" b="1" dirty="0"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5784B-D4FF-EB6C-748D-19D343AC6A79}"/>
              </a:ext>
            </a:extLst>
          </p:cNvPr>
          <p:cNvSpPr txBox="1"/>
          <p:nvPr/>
        </p:nvSpPr>
        <p:spPr>
          <a:xfrm>
            <a:off x="4838481" y="1354788"/>
            <a:ext cx="605701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Definition of ECS: </a:t>
            </a:r>
            <a:r>
              <a:rPr lang="en-US" sz="1800" dirty="0"/>
              <a:t>Elastic Container Service (ECS) is a fully managed service simplifying Docker container orchestration on AWS.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AWS Integration: </a:t>
            </a:r>
            <a:r>
              <a:rPr lang="en-US" sz="1800" dirty="0"/>
              <a:t>ECS integrates seamlessly with AWS infrastructure, enhancing resource management through native compatibility and services.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Scalability Features: </a:t>
            </a:r>
            <a:r>
              <a:rPr lang="en-US" sz="1800" dirty="0"/>
              <a:t>ECS automatically scales applications, supporting fluctuating workloads efficiently in microservices-based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3E29-FC89-51E6-575C-A47D7012DD3F}"/>
              </a:ext>
            </a:extLst>
          </p:cNvPr>
          <p:cNvSpPr txBox="1"/>
          <p:nvPr/>
        </p:nvSpPr>
        <p:spPr>
          <a:xfrm>
            <a:off x="10181492" y="1098348"/>
            <a:ext cx="106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rgbClr val="232F3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KEY FEATURES OF (ECS) Overview</a:t>
            </a:r>
            <a:endParaRPr lang="en-IN" sz="18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  <a:cs typeface="CordiaUPC" panose="020B05020402040202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D5E8C-2C9B-6541-81D5-2EAE5B674A81}"/>
              </a:ext>
            </a:extLst>
          </p:cNvPr>
          <p:cNvSpPr txBox="1"/>
          <p:nvPr/>
        </p:nvSpPr>
        <p:spPr>
          <a:xfrm>
            <a:off x="-10720754" y="2185785"/>
            <a:ext cx="10398368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Container Orchestration: </a:t>
            </a:r>
            <a:r>
              <a:rPr lang="en-US" sz="1800" dirty="0"/>
              <a:t>ECS streamlines container orchestration by automating deployment, management, scaling, and network configuration for services.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Service Discovery: </a:t>
            </a:r>
            <a:r>
              <a:rPr lang="en-US" sz="1800" dirty="0"/>
              <a:t>Built-in service discovery facilitates automatic registration and discovery of services, improving microservices communication resiliency.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Load Balancing: </a:t>
            </a:r>
            <a:r>
              <a:rPr lang="en-US" sz="1800" dirty="0"/>
              <a:t>ECS provides robust load balancing solutions, distributing incoming traffic across containers to ensure high availability.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78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FAEE56-D8B1-A983-87E7-6A37BB67F8FF}"/>
              </a:ext>
            </a:extLst>
          </p:cNvPr>
          <p:cNvSpPr/>
          <p:nvPr/>
        </p:nvSpPr>
        <p:spPr>
          <a:xfrm>
            <a:off x="8379506" y="-1716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  <a:cs typeface="CordiaUPC" panose="020B0502040204020203" pitchFamily="34" charset="-34"/>
              </a:rPr>
              <a:t>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  <a:cs typeface="CordiaUPC" panose="020B05020402040202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8402320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rgbClr val="232F3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  <a:cs typeface="CordiaUPC" panose="020B0502040204020203" pitchFamily="34" charset="-34"/>
              </a:rPr>
              <a:t>KEY FEATURES OF (ECS) Overview</a:t>
            </a:r>
            <a:endParaRPr lang="en-IN" sz="3200" b="1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  <a:cs typeface="CordiaUPC" panose="020B0502040204020203" pitchFamily="34" charset="-3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94147" y="399023"/>
            <a:ext cx="3006026" cy="112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3DD5C-93A8-4380-54E2-F08899CC2D31}"/>
              </a:ext>
            </a:extLst>
          </p:cNvPr>
          <p:cNvSpPr txBox="1"/>
          <p:nvPr/>
        </p:nvSpPr>
        <p:spPr>
          <a:xfrm>
            <a:off x="8402320" y="5018154"/>
            <a:ext cx="378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B57"/>
                </a:solidFill>
                <a:effectLst/>
                <a:latin typeface="Bahnschrift" panose="020B0502040204020203" pitchFamily="34" charset="0"/>
              </a:rPr>
              <a:t>Key Benefits of Using ECS in AWS</a:t>
            </a:r>
            <a:endParaRPr lang="en-IN" b="1" dirty="0">
              <a:latin typeface="Bahnschrif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FA4E9-8748-E8D4-9BD8-D1A836163315}"/>
              </a:ext>
            </a:extLst>
          </p:cNvPr>
          <p:cNvSpPr txBox="1"/>
          <p:nvPr/>
        </p:nvSpPr>
        <p:spPr>
          <a:xfrm>
            <a:off x="1203454" y="1122063"/>
            <a:ext cx="5298831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Container Orchestration: </a:t>
            </a:r>
            <a:r>
              <a:rPr lang="en-US" sz="1800" dirty="0"/>
              <a:t>ECS streamlines container orchestration by automating deployment, management, scaling, and network configuration for services.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Service Discovery: </a:t>
            </a:r>
            <a:r>
              <a:rPr lang="en-US" sz="1800" dirty="0"/>
              <a:t>Built-in service discovery facilitates automatic registration and discovery of services, improving microservices communication resiliency.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Load Balancing: </a:t>
            </a:r>
            <a:r>
              <a:rPr lang="en-US" sz="1800" dirty="0"/>
              <a:t>ECS provides robust load balancing solutions, distributing incoming traffic across containers to ensure high availability.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E3045-4E9E-79D0-1C42-70A71773A850}"/>
              </a:ext>
            </a:extLst>
          </p:cNvPr>
          <p:cNvSpPr txBox="1"/>
          <p:nvPr/>
        </p:nvSpPr>
        <p:spPr>
          <a:xfrm>
            <a:off x="16775724" y="1521619"/>
            <a:ext cx="621323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ECS Architecture Overview: </a:t>
            </a:r>
            <a:r>
              <a:rPr lang="en-US" sz="1800" dirty="0"/>
              <a:t>The ECS architecture comprises clusters, task definitions, services, and containers, working cohesively within AWS.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Cluster Configuration: </a:t>
            </a:r>
            <a:r>
              <a:rPr lang="en-US" sz="1800" dirty="0"/>
              <a:t>Clusters consist of resources for running tasks, acting as a pool for resource management in ECS.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Task Definitions Role: </a:t>
            </a:r>
            <a:r>
              <a:rPr lang="en-US" sz="1800" dirty="0"/>
              <a:t>Task definitions specify parameters for container launching including images, CPU, memory, and networking settings.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3BED3D-C782-B6D7-3EEE-86DA4BB199FF}"/>
              </a:ext>
            </a:extLst>
          </p:cNvPr>
          <p:cNvSpPr txBox="1"/>
          <p:nvPr/>
        </p:nvSpPr>
        <p:spPr>
          <a:xfrm>
            <a:off x="-12102065" y="2476472"/>
            <a:ext cx="11500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Architecture Overview</a:t>
            </a:r>
            <a:endParaRPr lang="en-IN" sz="1800" dirty="0"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9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0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32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Architecture Overview</a:t>
            </a:r>
            <a:endParaRPr lang="en-IN" sz="3200" dirty="0">
              <a:effectLst/>
              <a:latin typeface="Algerian" panose="04020705040A02060702" pitchFamily="8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23" y="410597"/>
            <a:ext cx="3006026" cy="1122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3A610A-C5DF-97AE-5D5E-0CBE1D66C4B1}"/>
              </a:ext>
            </a:extLst>
          </p:cNvPr>
          <p:cNvSpPr txBox="1"/>
          <p:nvPr/>
        </p:nvSpPr>
        <p:spPr>
          <a:xfrm>
            <a:off x="4337097" y="1805354"/>
            <a:ext cx="73074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ECS Architecture Overview: </a:t>
            </a:r>
            <a:r>
              <a:rPr lang="en-US" sz="1800" dirty="0"/>
              <a:t>The ECS architecture comprises clusters, task definitions, services, and containers, working cohesively within AWS.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Cluster Configuration: </a:t>
            </a:r>
            <a:r>
              <a:rPr lang="en-US" sz="1800" dirty="0"/>
              <a:t>Clusters consist of resources for running tasks, acting as a pool for resource management in ECS.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Task Definitions Role: </a:t>
            </a:r>
            <a:r>
              <a:rPr lang="en-US" sz="1800" dirty="0"/>
              <a:t>Task definitions specify parameters for container launching including images, CPU, memory, and networking settings.</a:t>
            </a:r>
          </a:p>
          <a:p>
            <a:endParaRPr lang="en-IN" dirty="0"/>
          </a:p>
        </p:txBody>
      </p:sp>
      <p:pic>
        <p:nvPicPr>
          <p:cNvPr id="46" name="Image 1">
            <a:extLst>
              <a:ext uri="{FF2B5EF4-FFF2-40B4-BE49-F238E27FC236}">
                <a16:creationId xmlns:a16="http://schemas.microsoft.com/office/drawing/2014/main" id="{A48A4026-97A1-3B6B-82BA-49D27AE7E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831" y="792525"/>
            <a:ext cx="617220" cy="617220"/>
          </a:xfrm>
          <a:prstGeom prst="rect">
            <a:avLst/>
          </a:prstGeom>
        </p:spPr>
      </p:pic>
      <p:sp>
        <p:nvSpPr>
          <p:cNvPr id="47" name="Text 1">
            <a:extLst>
              <a:ext uri="{FF2B5EF4-FFF2-40B4-BE49-F238E27FC236}">
                <a16:creationId xmlns:a16="http://schemas.microsoft.com/office/drawing/2014/main" id="{26C0D48C-A681-6ABC-A091-881482D2E109}"/>
              </a:ext>
            </a:extLst>
          </p:cNvPr>
          <p:cNvSpPr/>
          <p:nvPr/>
        </p:nvSpPr>
        <p:spPr>
          <a:xfrm>
            <a:off x="12775831" y="1656561"/>
            <a:ext cx="32067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Deployments</a:t>
            </a:r>
            <a:endParaRPr lang="en-US" sz="2150" dirty="0"/>
          </a:p>
        </p:txBody>
      </p:sp>
      <p:sp>
        <p:nvSpPr>
          <p:cNvPr id="48" name="Text 2">
            <a:extLst>
              <a:ext uri="{FF2B5EF4-FFF2-40B4-BE49-F238E27FC236}">
                <a16:creationId xmlns:a16="http://schemas.microsoft.com/office/drawing/2014/main" id="{87DA1509-08AC-9732-13C4-233B80EF3769}"/>
              </a:ext>
            </a:extLst>
          </p:cNvPr>
          <p:cNvSpPr/>
          <p:nvPr/>
        </p:nvSpPr>
        <p:spPr>
          <a:xfrm>
            <a:off x="12775831" y="2147575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Use tools like AWS CodePipeline to automate deployments.</a:t>
            </a:r>
            <a:endParaRPr lang="en-US" sz="1900" dirty="0"/>
          </a:p>
        </p:txBody>
      </p:sp>
      <p:pic>
        <p:nvPicPr>
          <p:cNvPr id="49" name="Image 2">
            <a:extLst>
              <a:ext uri="{FF2B5EF4-FFF2-40B4-BE49-F238E27FC236}">
                <a16:creationId xmlns:a16="http://schemas.microsoft.com/office/drawing/2014/main" id="{E03F51EF-B87D-3884-B431-5A43A1DEC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5828" y="745633"/>
            <a:ext cx="617220" cy="617220"/>
          </a:xfrm>
          <a:prstGeom prst="rect">
            <a:avLst/>
          </a:prstGeom>
        </p:spPr>
      </p:pic>
      <p:pic>
        <p:nvPicPr>
          <p:cNvPr id="50" name="Image 3">
            <a:extLst>
              <a:ext uri="{FF2B5EF4-FFF2-40B4-BE49-F238E27FC236}">
                <a16:creationId xmlns:a16="http://schemas.microsoft.com/office/drawing/2014/main" id="{4FB37CED-6402-12FC-61FE-C19BBBE34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7759" y="3631351"/>
            <a:ext cx="617220" cy="617220"/>
          </a:xfrm>
          <a:prstGeom prst="rect">
            <a:avLst/>
          </a:prstGeom>
        </p:spPr>
      </p:pic>
      <p:sp>
        <p:nvSpPr>
          <p:cNvPr id="51" name="Text 5">
            <a:extLst>
              <a:ext uri="{FF2B5EF4-FFF2-40B4-BE49-F238E27FC236}">
                <a16:creationId xmlns:a16="http://schemas.microsoft.com/office/drawing/2014/main" id="{C2E8644E-8C86-CB7B-1AC4-50D9AEF3D153}"/>
              </a:ext>
            </a:extLst>
          </p:cNvPr>
          <p:cNvSpPr/>
          <p:nvPr/>
        </p:nvSpPr>
        <p:spPr>
          <a:xfrm>
            <a:off x="15317759" y="44953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Rolling Updates</a:t>
            </a:r>
            <a:endParaRPr lang="en-US" sz="2150" dirty="0"/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291999B4-2150-8F95-F3AC-E0B711C4DFB0}"/>
              </a:ext>
            </a:extLst>
          </p:cNvPr>
          <p:cNvSpPr/>
          <p:nvPr/>
        </p:nvSpPr>
        <p:spPr>
          <a:xfrm>
            <a:off x="15317759" y="4986401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Update applications seamlessly without downtime.</a:t>
            </a:r>
            <a:endParaRPr lang="en-US" sz="1900" dirty="0"/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04642ABD-69CC-53FD-FB70-57E28DF3C95F}"/>
              </a:ext>
            </a:extLst>
          </p:cNvPr>
          <p:cNvSpPr/>
          <p:nvPr/>
        </p:nvSpPr>
        <p:spPr>
          <a:xfrm>
            <a:off x="16622044" y="16096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 Scaling</a:t>
            </a:r>
            <a:endParaRPr lang="en-US" sz="2150" dirty="0"/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E979E47F-0478-13E8-A7F5-3894BEB40C67}"/>
              </a:ext>
            </a:extLst>
          </p:cNvPr>
          <p:cNvSpPr/>
          <p:nvPr/>
        </p:nvSpPr>
        <p:spPr>
          <a:xfrm>
            <a:off x="16622044" y="2100683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Scale your applications automatically based on demand.</a:t>
            </a:r>
            <a:endParaRPr lang="en-US" sz="1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13D069-414A-7CAC-79D4-1BB7ED657D2C}"/>
              </a:ext>
            </a:extLst>
          </p:cNvPr>
          <p:cNvSpPr txBox="1"/>
          <p:nvPr/>
        </p:nvSpPr>
        <p:spPr>
          <a:xfrm>
            <a:off x="-8402320" y="2627801"/>
            <a:ext cx="10070122" cy="66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Algerian" panose="04020705040A02060702" pitchFamily="82" charset="0"/>
                <a:ea typeface="Spline Sans Bold"/>
                <a:cs typeface="Spline Sans Bold"/>
              </a:rPr>
              <a:t>Deployment and Scaling with ECS</a:t>
            </a:r>
            <a:endParaRPr lang="en-IN" sz="1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90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8777221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 rtl="0" eaLnBrk="1" latinLnBrk="0" hangingPunct="1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1200" dirty="0">
                <a:solidFill>
                  <a:schemeClr val="tx1"/>
                </a:solidFill>
                <a:effectLst/>
                <a:latin typeface="Algerian" panose="04020705040A02060702" pitchFamily="82" charset="0"/>
                <a:ea typeface="Spline Sans Bold"/>
                <a:cs typeface="Spline Sans Bold"/>
              </a:rPr>
              <a:t>Deployment and Scaling with ECS</a:t>
            </a:r>
            <a:endParaRPr lang="en-IN" sz="32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  <a:cs typeface="CordiaUPC" panose="020B0502040204020203" pitchFamily="34" charset="-3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94147" y="399023"/>
            <a:ext cx="3006026" cy="1122596"/>
          </a:xfrm>
          <a:prstGeom prst="rect">
            <a:avLst/>
          </a:prstGeom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350D55BE-F31A-5B67-E937-8D3B238E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4" y="1054243"/>
            <a:ext cx="617220" cy="61722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DB2F4111-BB4F-0901-E0DA-B41E32CC77D0}"/>
              </a:ext>
            </a:extLst>
          </p:cNvPr>
          <p:cNvSpPr/>
          <p:nvPr/>
        </p:nvSpPr>
        <p:spPr>
          <a:xfrm>
            <a:off x="1003854" y="1918279"/>
            <a:ext cx="32067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Automated Deployments</a:t>
            </a:r>
            <a:endParaRPr lang="en-US" sz="21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51C0D6F-89D0-7122-1C01-2E6DDD486BA0}"/>
              </a:ext>
            </a:extLst>
          </p:cNvPr>
          <p:cNvSpPr/>
          <p:nvPr/>
        </p:nvSpPr>
        <p:spPr>
          <a:xfrm>
            <a:off x="1003854" y="2409293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Use tools like AWS CodePipeline to automate deployments.</a:t>
            </a:r>
            <a:endParaRPr lang="en-US" sz="1900" dirty="0"/>
          </a:p>
        </p:txBody>
      </p:sp>
      <p:pic>
        <p:nvPicPr>
          <p:cNvPr id="8" name="Image 2">
            <a:extLst>
              <a:ext uri="{FF2B5EF4-FFF2-40B4-BE49-F238E27FC236}">
                <a16:creationId xmlns:a16="http://schemas.microsoft.com/office/drawing/2014/main" id="{02AC85CB-2ECF-C744-7099-59EFF552A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851" y="1007351"/>
            <a:ext cx="617220" cy="617220"/>
          </a:xfrm>
          <a:prstGeom prst="rect">
            <a:avLst/>
          </a:prstGeom>
        </p:spPr>
      </p:pic>
      <p:pic>
        <p:nvPicPr>
          <p:cNvPr id="9" name="Image 3">
            <a:extLst>
              <a:ext uri="{FF2B5EF4-FFF2-40B4-BE49-F238E27FC236}">
                <a16:creationId xmlns:a16="http://schemas.microsoft.com/office/drawing/2014/main" id="{86098D95-B468-9784-1D85-291548EE4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782" y="3893069"/>
            <a:ext cx="617220" cy="617220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59DE51A5-A353-4FCF-D787-34D650F6E459}"/>
              </a:ext>
            </a:extLst>
          </p:cNvPr>
          <p:cNvSpPr/>
          <p:nvPr/>
        </p:nvSpPr>
        <p:spPr>
          <a:xfrm>
            <a:off x="3545782" y="4757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Rolling Updates</a:t>
            </a:r>
            <a:endParaRPr lang="en-US" sz="21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A1C8053-4D19-3BE3-DBAF-01A3B32A1DC8}"/>
              </a:ext>
            </a:extLst>
          </p:cNvPr>
          <p:cNvSpPr/>
          <p:nvPr/>
        </p:nvSpPr>
        <p:spPr>
          <a:xfrm>
            <a:off x="3545782" y="524811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Update applications seamlessly without downtime.</a:t>
            </a:r>
            <a:endParaRPr lang="en-US" sz="19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817B7B8-2A9D-B9D4-7C0A-73D25B44919F}"/>
              </a:ext>
            </a:extLst>
          </p:cNvPr>
          <p:cNvSpPr/>
          <p:nvPr/>
        </p:nvSpPr>
        <p:spPr>
          <a:xfrm>
            <a:off x="4850067" y="18713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 Scaling</a:t>
            </a:r>
            <a:endParaRPr lang="en-US" sz="21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6BD27CE-3D2B-5F43-9BC1-FC9FD930FBC5}"/>
              </a:ext>
            </a:extLst>
          </p:cNvPr>
          <p:cNvSpPr/>
          <p:nvPr/>
        </p:nvSpPr>
        <p:spPr>
          <a:xfrm>
            <a:off x="4850067" y="2362401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Barlow" pitchFamily="34" charset="0"/>
                <a:ea typeface="Barlow" pitchFamily="34" charset="-122"/>
                <a:cs typeface="Barlow" pitchFamily="34" charset="-120"/>
              </a:rPr>
              <a:t>Scale your applications automatically based on demand.</a:t>
            </a:r>
            <a:endParaRPr lang="en-US" sz="1900" dirty="0"/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E2620F01-0ECF-761C-0810-B8187D920F82}"/>
              </a:ext>
            </a:extLst>
          </p:cNvPr>
          <p:cNvSpPr/>
          <p:nvPr/>
        </p:nvSpPr>
        <p:spPr>
          <a:xfrm>
            <a:off x="14846668" y="711952"/>
            <a:ext cx="53020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S3 for storage.</a:t>
            </a:r>
            <a:endParaRPr lang="en-US" sz="17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D753C1-607C-5F4D-8FFA-42F553736361}"/>
              </a:ext>
            </a:extLst>
          </p:cNvPr>
          <p:cNvSpPr txBox="1"/>
          <p:nvPr/>
        </p:nvSpPr>
        <p:spPr>
          <a:xfrm>
            <a:off x="17482219" y="4844378"/>
            <a:ext cx="289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AWS CloudWatch for monitoring and logging.</a:t>
            </a:r>
            <a:endParaRPr lang="en-US" sz="1800" dirty="0"/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C6E430-E2F3-3D0C-5E6A-7F57F8F403AF}"/>
              </a:ext>
            </a:extLst>
          </p:cNvPr>
          <p:cNvSpPr txBox="1"/>
          <p:nvPr/>
        </p:nvSpPr>
        <p:spPr>
          <a:xfrm>
            <a:off x="22609305" y="3705105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AWS Lambda for serverless functions.</a:t>
            </a:r>
            <a:endParaRPr lang="en-US" sz="1800" dirty="0"/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1D9BF0-6EC6-0228-C0EB-8E63DEE52D3D}"/>
              </a:ext>
            </a:extLst>
          </p:cNvPr>
          <p:cNvSpPr txBox="1"/>
          <p:nvPr/>
        </p:nvSpPr>
        <p:spPr>
          <a:xfrm>
            <a:off x="17482219" y="2684915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RDS for relational databases.</a:t>
            </a:r>
            <a:endParaRPr lang="en-US" sz="1800" dirty="0"/>
          </a:p>
          <a:p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010BC7-2FE2-1CFC-770C-5A78BF4F6670}"/>
              </a:ext>
            </a:extLst>
          </p:cNvPr>
          <p:cNvSpPr txBox="1"/>
          <p:nvPr/>
        </p:nvSpPr>
        <p:spPr>
          <a:xfrm>
            <a:off x="22521259" y="1715312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DynamoDB for NoSQL databases.</a:t>
            </a:r>
            <a:endParaRPr lang="en-US" sz="1800" dirty="0"/>
          </a:p>
          <a:p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98BDE2-FA96-86F1-9BCC-2BE61FF50EDB}"/>
              </a:ext>
            </a:extLst>
          </p:cNvPr>
          <p:cNvSpPr txBox="1"/>
          <p:nvPr/>
        </p:nvSpPr>
        <p:spPr>
          <a:xfrm>
            <a:off x="13849849" y="1572059"/>
            <a:ext cx="317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Amazon ECS Integration with other AWS Services</a:t>
            </a:r>
            <a:endParaRPr lang="en-US" sz="3200" dirty="0">
              <a:latin typeface="Algerian" panose="04020705040A02060702" pitchFamily="82" charset="0"/>
            </a:endParaRPr>
          </a:p>
          <a:p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9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30480" y="1480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0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  <a:cs typeface="CordiaUPC" panose="020B0502040204020203" pitchFamily="34" charset="-34"/>
              </a:rPr>
              <a:t>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  <a:cs typeface="CordiaUPC" panose="020B0502040204020203" pitchFamily="34" charset="-34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23" y="410597"/>
            <a:ext cx="3006026" cy="112259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2F0E97-F017-85B2-64A5-7449C38849BB}"/>
              </a:ext>
            </a:extLst>
          </p:cNvPr>
          <p:cNvSpPr/>
          <p:nvPr/>
        </p:nvSpPr>
        <p:spPr>
          <a:xfrm>
            <a:off x="-436364" y="-69056"/>
            <a:ext cx="11461433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50"/>
              </a:lnSpc>
              <a:buNone/>
            </a:pPr>
            <a:endParaRPr lang="en-US" sz="39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3676D56-A635-A751-8FD8-E8C2E8B5FCF4}"/>
              </a:ext>
            </a:extLst>
          </p:cNvPr>
          <p:cNvSpPr/>
          <p:nvPr/>
        </p:nvSpPr>
        <p:spPr>
          <a:xfrm>
            <a:off x="6080760" y="999530"/>
            <a:ext cx="30480" cy="5927527"/>
          </a:xfrm>
          <a:prstGeom prst="roundRect">
            <a:avLst>
              <a:gd name="adj" fmla="val 110083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A3F360BC-3E83-B278-0A86-F459D1052804}"/>
              </a:ext>
            </a:extLst>
          </p:cNvPr>
          <p:cNvSpPr/>
          <p:nvPr/>
        </p:nvSpPr>
        <p:spPr>
          <a:xfrm>
            <a:off x="7024980" y="1452723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BB077FFA-1ED8-FF97-0403-1A545CA13492}"/>
              </a:ext>
            </a:extLst>
          </p:cNvPr>
          <p:cNvSpPr/>
          <p:nvPr/>
        </p:nvSpPr>
        <p:spPr>
          <a:xfrm>
            <a:off x="7716493" y="1216324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EFDAD57-8ACE-FE03-A899-24371543C5B7}"/>
              </a:ext>
            </a:extLst>
          </p:cNvPr>
          <p:cNvSpPr/>
          <p:nvPr/>
        </p:nvSpPr>
        <p:spPr>
          <a:xfrm>
            <a:off x="7976048" y="1318836"/>
            <a:ext cx="12894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ECD2354-55C4-439C-7382-902C4ECFFB7F}"/>
              </a:ext>
            </a:extLst>
          </p:cNvPr>
          <p:cNvSpPr/>
          <p:nvPr/>
        </p:nvSpPr>
        <p:spPr>
          <a:xfrm>
            <a:off x="1496611" y="1188404"/>
            <a:ext cx="53020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S3 for storage.</a:t>
            </a:r>
            <a:endParaRPr lang="en-US" sz="17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56AD72E4-4595-52BE-9D95-F9BE9A9CE61B}"/>
              </a:ext>
            </a:extLst>
          </p:cNvPr>
          <p:cNvSpPr/>
          <p:nvPr/>
        </p:nvSpPr>
        <p:spPr>
          <a:xfrm>
            <a:off x="8250134" y="2571077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0CBE2F8A-52C9-7232-5169-2EAA2B6F9D66}"/>
              </a:ext>
            </a:extLst>
          </p:cNvPr>
          <p:cNvSpPr/>
          <p:nvPr/>
        </p:nvSpPr>
        <p:spPr>
          <a:xfrm>
            <a:off x="7788883" y="2321819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C764F219-1E20-AC2B-92BA-385287137D69}"/>
              </a:ext>
            </a:extLst>
          </p:cNvPr>
          <p:cNvSpPr/>
          <p:nvPr/>
        </p:nvSpPr>
        <p:spPr>
          <a:xfrm>
            <a:off x="7946048" y="2437251"/>
            <a:ext cx="16585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204668F1-9A8E-9B50-6C1B-BD56CA8351EC}"/>
              </a:ext>
            </a:extLst>
          </p:cNvPr>
          <p:cNvSpPr/>
          <p:nvPr/>
        </p:nvSpPr>
        <p:spPr>
          <a:xfrm>
            <a:off x="9259248" y="2306758"/>
            <a:ext cx="53020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83FCA365-9710-28A6-B319-D366480CB740}"/>
              </a:ext>
            </a:extLst>
          </p:cNvPr>
          <p:cNvSpPr/>
          <p:nvPr/>
        </p:nvSpPr>
        <p:spPr>
          <a:xfrm>
            <a:off x="7024980" y="3577631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CBDD0F18-0299-B19E-B38D-C4E1C4017899}"/>
              </a:ext>
            </a:extLst>
          </p:cNvPr>
          <p:cNvSpPr/>
          <p:nvPr/>
        </p:nvSpPr>
        <p:spPr>
          <a:xfrm>
            <a:off x="7781387" y="3317575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18D9F46-8A87-79C8-303C-0CC96455AD2D}"/>
              </a:ext>
            </a:extLst>
          </p:cNvPr>
          <p:cNvSpPr/>
          <p:nvPr/>
        </p:nvSpPr>
        <p:spPr>
          <a:xfrm>
            <a:off x="7941643" y="3443805"/>
            <a:ext cx="17466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7297A51-A32D-4658-2B71-97D435507E65}"/>
              </a:ext>
            </a:extLst>
          </p:cNvPr>
          <p:cNvSpPr/>
          <p:nvPr/>
        </p:nvSpPr>
        <p:spPr>
          <a:xfrm>
            <a:off x="1496611" y="3313313"/>
            <a:ext cx="53020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82636FF4-293B-CCD0-8072-56CEBD7D731C}"/>
              </a:ext>
            </a:extLst>
          </p:cNvPr>
          <p:cNvSpPr/>
          <p:nvPr/>
        </p:nvSpPr>
        <p:spPr>
          <a:xfrm>
            <a:off x="8250134" y="4584186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0F6E3BF0-72F5-2EAC-3B80-9154C5F319FE}"/>
              </a:ext>
            </a:extLst>
          </p:cNvPr>
          <p:cNvSpPr/>
          <p:nvPr/>
        </p:nvSpPr>
        <p:spPr>
          <a:xfrm>
            <a:off x="7792762" y="4305839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91B12FF7-27C3-F9E6-4028-4C5F41EE82B7}"/>
              </a:ext>
            </a:extLst>
          </p:cNvPr>
          <p:cNvSpPr/>
          <p:nvPr/>
        </p:nvSpPr>
        <p:spPr>
          <a:xfrm>
            <a:off x="6011763" y="4485084"/>
            <a:ext cx="16847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00"/>
              </a:lnSpc>
              <a:buNone/>
            </a:pP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5388517-6D9F-FD45-0B76-4EB32C69137B}"/>
              </a:ext>
            </a:extLst>
          </p:cNvPr>
          <p:cNvSpPr/>
          <p:nvPr/>
        </p:nvSpPr>
        <p:spPr>
          <a:xfrm>
            <a:off x="9259248" y="4319867"/>
            <a:ext cx="53020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E2BA74FF-4576-2EF7-9B0B-7D1B6CEE4151}"/>
              </a:ext>
            </a:extLst>
          </p:cNvPr>
          <p:cNvSpPr/>
          <p:nvPr/>
        </p:nvSpPr>
        <p:spPr>
          <a:xfrm>
            <a:off x="7036555" y="5590740"/>
            <a:ext cx="782836" cy="30480"/>
          </a:xfrm>
          <a:prstGeom prst="roundRect">
            <a:avLst>
              <a:gd name="adj" fmla="val 1100838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EE22442D-02C3-E6B7-3C85-7A2CCED05A74}"/>
              </a:ext>
            </a:extLst>
          </p:cNvPr>
          <p:cNvSpPr/>
          <p:nvPr/>
        </p:nvSpPr>
        <p:spPr>
          <a:xfrm>
            <a:off x="7849871" y="5343980"/>
            <a:ext cx="503277" cy="503277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A221AAE0-C8BB-1DFE-4C54-93293013E01F}"/>
              </a:ext>
            </a:extLst>
          </p:cNvPr>
          <p:cNvSpPr/>
          <p:nvPr/>
        </p:nvSpPr>
        <p:spPr>
          <a:xfrm>
            <a:off x="8027844" y="5472094"/>
            <a:ext cx="16811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1DFFD-9303-13E5-0FF1-97B190F529F6}"/>
              </a:ext>
            </a:extLst>
          </p:cNvPr>
          <p:cNvSpPr txBox="1"/>
          <p:nvPr/>
        </p:nvSpPr>
        <p:spPr>
          <a:xfrm>
            <a:off x="4132162" y="5320830"/>
            <a:ext cx="289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AWS CloudWatch for monitoring and logging.</a:t>
            </a:r>
            <a:endParaRPr lang="en-US" sz="1800" dirty="0"/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A429B-EE5C-6447-7D0B-FB939CF1B556}"/>
              </a:ext>
            </a:extLst>
          </p:cNvPr>
          <p:cNvSpPr txBox="1"/>
          <p:nvPr/>
        </p:nvSpPr>
        <p:spPr>
          <a:xfrm>
            <a:off x="9259248" y="4181557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AWS Lambda for serverless functions.</a:t>
            </a:r>
            <a:endParaRPr lang="en-US" sz="1800" dirty="0"/>
          </a:p>
          <a:p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6796E3-5680-6642-0461-AD013E942049}"/>
              </a:ext>
            </a:extLst>
          </p:cNvPr>
          <p:cNvSpPr txBox="1"/>
          <p:nvPr/>
        </p:nvSpPr>
        <p:spPr>
          <a:xfrm>
            <a:off x="4132162" y="3161367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RDS for relational databases.</a:t>
            </a:r>
            <a:endParaRPr lang="en-US" sz="1800" dirty="0"/>
          </a:p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C84E43-CC57-4ECA-2A65-5A6358397E87}"/>
              </a:ext>
            </a:extLst>
          </p:cNvPr>
          <p:cNvSpPr txBox="1"/>
          <p:nvPr/>
        </p:nvSpPr>
        <p:spPr>
          <a:xfrm>
            <a:off x="9171202" y="2191764"/>
            <a:ext cx="289281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Amazon DynamoDB for NoSQL databases.</a:t>
            </a:r>
            <a:endParaRPr lang="en-US" sz="1800" dirty="0"/>
          </a:p>
          <a:p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AFF41C-6315-0D82-48E3-D20AB156B340}"/>
              </a:ext>
            </a:extLst>
          </p:cNvPr>
          <p:cNvSpPr txBox="1"/>
          <p:nvPr/>
        </p:nvSpPr>
        <p:spPr>
          <a:xfrm>
            <a:off x="499792" y="2048511"/>
            <a:ext cx="317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Amazon ECS Integration with other AWS Services</a:t>
            </a:r>
            <a:endParaRPr lang="en-US" sz="3200" dirty="0">
              <a:latin typeface="Algerian" panose="04020705040A02060702" pitchFamily="82" charset="0"/>
            </a:endParaRPr>
          </a:p>
          <a:p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34" name="Image 0">
            <a:extLst>
              <a:ext uri="{FF2B5EF4-FFF2-40B4-BE49-F238E27FC236}">
                <a16:creationId xmlns:a16="http://schemas.microsoft.com/office/drawing/2014/main" id="{25DA01EB-B8E1-9503-B920-55DF29451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6334" y="1139432"/>
            <a:ext cx="3768073" cy="4937358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5A7CC780-F29B-6817-4895-ADFE39D19B1B}"/>
              </a:ext>
            </a:extLst>
          </p:cNvPr>
          <p:cNvSpPr/>
          <p:nvPr/>
        </p:nvSpPr>
        <p:spPr>
          <a:xfrm>
            <a:off x="-11746939" y="1098912"/>
            <a:ext cx="300073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a Container Image Registry</a:t>
            </a:r>
            <a:endParaRPr lang="en-US" sz="160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BB19D209-40CB-C8A9-83B7-8D719BDD2F3E}"/>
              </a:ext>
            </a:extLst>
          </p:cNvPr>
          <p:cNvSpPr/>
          <p:nvPr/>
        </p:nvSpPr>
        <p:spPr>
          <a:xfrm>
            <a:off x="-11746939" y="1466219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Store and manage container images.</a:t>
            </a:r>
            <a:endParaRPr lang="en-US" sz="1450" dirty="0"/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9CA94CEB-C706-1ABD-4847-2B321ADBEA60}"/>
              </a:ext>
            </a:extLst>
          </p:cNvPr>
          <p:cNvSpPr/>
          <p:nvPr/>
        </p:nvSpPr>
        <p:spPr>
          <a:xfrm>
            <a:off x="-11746939" y="2576477"/>
            <a:ext cx="221444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Define Resource Limits</a:t>
            </a:r>
            <a:endParaRPr lang="en-US" sz="160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933BC25F-9F30-C975-7CEC-8DDC79BF9416}"/>
              </a:ext>
            </a:extLst>
          </p:cNvPr>
          <p:cNvSpPr/>
          <p:nvPr/>
        </p:nvSpPr>
        <p:spPr>
          <a:xfrm>
            <a:off x="-11746939" y="2943785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Set memory and CPU limits for containers.</a:t>
            </a:r>
            <a:endParaRPr lang="en-US" sz="145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C75A5B12-D4D9-9C3F-E015-42EEDB12933F}"/>
              </a:ext>
            </a:extLst>
          </p:cNvPr>
          <p:cNvSpPr/>
          <p:nvPr/>
        </p:nvSpPr>
        <p:spPr>
          <a:xfrm>
            <a:off x="-11746939" y="4054043"/>
            <a:ext cx="297453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Logging and Monitoring</a:t>
            </a:r>
            <a:endParaRPr lang="en-US" sz="160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8760C224-4BFA-23BF-DA21-8554905613AC}"/>
              </a:ext>
            </a:extLst>
          </p:cNvPr>
          <p:cNvSpPr/>
          <p:nvPr/>
        </p:nvSpPr>
        <p:spPr>
          <a:xfrm>
            <a:off x="-11746939" y="4421351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Track container health and performance.</a:t>
            </a:r>
            <a:endParaRPr lang="en-US" sz="1450" dirty="0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D8DC45F0-AD00-AD45-3B8B-3939281A5896}"/>
              </a:ext>
            </a:extLst>
          </p:cNvPr>
          <p:cNvSpPr/>
          <p:nvPr/>
        </p:nvSpPr>
        <p:spPr>
          <a:xfrm>
            <a:off x="-11746939" y="5531609"/>
            <a:ext cx="332720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 Security Best Practices</a:t>
            </a:r>
            <a:endParaRPr lang="en-US" sz="1600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84512B89-FBB6-2277-EA1C-89CD2299BA77}"/>
              </a:ext>
            </a:extLst>
          </p:cNvPr>
          <p:cNvSpPr/>
          <p:nvPr/>
        </p:nvSpPr>
        <p:spPr>
          <a:xfrm>
            <a:off x="-11746939" y="5898916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Secure your containers and the underlying infrastructure.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424698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8402320" y="0"/>
            <a:ext cx="3789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  <a:cs typeface="CordiaUPC" panose="020B0502040204020203" pitchFamily="34" charset="-34"/>
              </a:rPr>
              <a:t>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  <a:cs typeface="CordiaUPC" panose="020B0502040204020203" pitchFamily="34" charset="-3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94147" y="399023"/>
            <a:ext cx="3006026" cy="1122596"/>
          </a:xfrm>
          <a:prstGeom prst="rect">
            <a:avLst/>
          </a:prstGeom>
        </p:spPr>
      </p:pic>
      <p:pic>
        <p:nvPicPr>
          <p:cNvPr id="5" name="Image 0">
            <a:extLst>
              <a:ext uri="{FF2B5EF4-FFF2-40B4-BE49-F238E27FC236}">
                <a16:creationId xmlns:a16="http://schemas.microsoft.com/office/drawing/2014/main" id="{79C73867-C884-1CB2-4013-56EBE712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062" y="2614219"/>
            <a:ext cx="3825094" cy="4744324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DC7F2FC-C0FE-6796-3FCF-7F3D449DA270}"/>
              </a:ext>
            </a:extLst>
          </p:cNvPr>
          <p:cNvSpPr/>
          <p:nvPr/>
        </p:nvSpPr>
        <p:spPr>
          <a:xfrm>
            <a:off x="4498317" y="1349657"/>
            <a:ext cx="785121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buNone/>
            </a:pPr>
            <a:endParaRPr lang="en-US" sz="3200" dirty="0"/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E8F18578-7C22-DB22-4B3F-EC37FE8D8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73" y="914246"/>
            <a:ext cx="923449" cy="1477566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83CCF720-DF36-251D-925C-83D1B8A48DB0}"/>
              </a:ext>
            </a:extLst>
          </p:cNvPr>
          <p:cNvSpPr/>
          <p:nvPr/>
        </p:nvSpPr>
        <p:spPr>
          <a:xfrm>
            <a:off x="1664261" y="1098912"/>
            <a:ext cx="300073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a Container Image Registry</a:t>
            </a:r>
            <a:endParaRPr lang="en-US" sz="16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D4ED598-3F2C-DCBA-4E47-5AD0D6DDFBAB}"/>
              </a:ext>
            </a:extLst>
          </p:cNvPr>
          <p:cNvSpPr/>
          <p:nvPr/>
        </p:nvSpPr>
        <p:spPr>
          <a:xfrm>
            <a:off x="1664261" y="1466219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Store and manage container images.</a:t>
            </a:r>
            <a:endParaRPr lang="en-US" sz="1450" dirty="0"/>
          </a:p>
        </p:txBody>
      </p:sp>
      <p:pic>
        <p:nvPicPr>
          <p:cNvPr id="11" name="Image 2">
            <a:extLst>
              <a:ext uri="{FF2B5EF4-FFF2-40B4-BE49-F238E27FC236}">
                <a16:creationId xmlns:a16="http://schemas.microsoft.com/office/drawing/2014/main" id="{4946F83A-FF98-24AA-2EC1-562A7E79C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873" y="2391811"/>
            <a:ext cx="923449" cy="1477566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A8B7B759-822F-70AB-00E9-12E9CF083D61}"/>
              </a:ext>
            </a:extLst>
          </p:cNvPr>
          <p:cNvSpPr/>
          <p:nvPr/>
        </p:nvSpPr>
        <p:spPr>
          <a:xfrm>
            <a:off x="1664261" y="2576477"/>
            <a:ext cx="221444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Define Resource Limits</a:t>
            </a:r>
            <a:endParaRPr lang="en-US" sz="16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CAD46A65-BE5E-4054-36FE-0CE0DBA45628}"/>
              </a:ext>
            </a:extLst>
          </p:cNvPr>
          <p:cNvSpPr/>
          <p:nvPr/>
        </p:nvSpPr>
        <p:spPr>
          <a:xfrm>
            <a:off x="1664261" y="2943785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Set memory and CPU limits for containers.</a:t>
            </a:r>
            <a:endParaRPr lang="en-US" sz="1450" dirty="0"/>
          </a:p>
        </p:txBody>
      </p:sp>
      <p:pic>
        <p:nvPicPr>
          <p:cNvPr id="14" name="Image 3">
            <a:extLst>
              <a:ext uri="{FF2B5EF4-FFF2-40B4-BE49-F238E27FC236}">
                <a16:creationId xmlns:a16="http://schemas.microsoft.com/office/drawing/2014/main" id="{FDE1D08F-CF45-0689-7D67-DB4181BEC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73" y="3869377"/>
            <a:ext cx="923449" cy="1477566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EFAC9DE1-09EB-EE0E-8D54-07B3FA394E32}"/>
              </a:ext>
            </a:extLst>
          </p:cNvPr>
          <p:cNvSpPr/>
          <p:nvPr/>
        </p:nvSpPr>
        <p:spPr>
          <a:xfrm>
            <a:off x="1664261" y="4054043"/>
            <a:ext cx="297453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Logging and Monitoring</a:t>
            </a:r>
            <a:endParaRPr lang="en-US" sz="16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8A76A940-8F37-4E68-972A-05D1D2DEC96E}"/>
              </a:ext>
            </a:extLst>
          </p:cNvPr>
          <p:cNvSpPr/>
          <p:nvPr/>
        </p:nvSpPr>
        <p:spPr>
          <a:xfrm>
            <a:off x="1664261" y="4421351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Track container health and performance.</a:t>
            </a:r>
            <a:endParaRPr lang="en-US" sz="1450" dirty="0"/>
          </a:p>
        </p:txBody>
      </p:sp>
      <p:pic>
        <p:nvPicPr>
          <p:cNvPr id="17" name="Image 4">
            <a:extLst>
              <a:ext uri="{FF2B5EF4-FFF2-40B4-BE49-F238E27FC236}">
                <a16:creationId xmlns:a16="http://schemas.microsoft.com/office/drawing/2014/main" id="{E72C6969-1509-331F-B365-42AE7B50E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73" y="5346943"/>
            <a:ext cx="923449" cy="1477566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9058B963-8FD0-F806-AD21-A1CCD6DCC8A3}"/>
              </a:ext>
            </a:extLst>
          </p:cNvPr>
          <p:cNvSpPr/>
          <p:nvPr/>
        </p:nvSpPr>
        <p:spPr>
          <a:xfrm>
            <a:off x="1664261" y="5531609"/>
            <a:ext cx="332720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 Security Best Practices</a:t>
            </a:r>
            <a:endParaRPr lang="en-US" sz="160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383DBBD8-36D5-2A62-B159-43607D7B8532}"/>
              </a:ext>
            </a:extLst>
          </p:cNvPr>
          <p:cNvSpPr/>
          <p:nvPr/>
        </p:nvSpPr>
        <p:spPr>
          <a:xfrm>
            <a:off x="1664261" y="5898916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Barlow" pitchFamily="34" charset="0"/>
                <a:ea typeface="Barlow" pitchFamily="34" charset="-122"/>
                <a:cs typeface="Barlow" pitchFamily="34" charset="-120"/>
              </a:rPr>
              <a:t>Secure your containers and the underlying infrastructure.</a:t>
            </a:r>
            <a:endParaRPr lang="en-US" sz="14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46DD0-A493-67B1-46E2-8865942989B3}"/>
              </a:ext>
            </a:extLst>
          </p:cNvPr>
          <p:cNvSpPr txBox="1"/>
          <p:nvPr/>
        </p:nvSpPr>
        <p:spPr>
          <a:xfrm>
            <a:off x="8072120" y="1613916"/>
            <a:ext cx="44500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Spline Sans Bold"/>
                <a:cs typeface="Spline Sans Bold"/>
              </a:rPr>
              <a:t>Best Practices for Running Containers</a:t>
            </a:r>
          </a:p>
          <a:p>
            <a:pPr marL="0" indent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Spline Sans Bold"/>
                <a:cs typeface="Spline Sans Bold"/>
              </a:rPr>
              <a:t> on ECS</a:t>
            </a:r>
            <a:endParaRPr lang="en-IN" dirty="0">
              <a:effectLst/>
              <a:latin typeface="Algerian" panose="04020705040A02060702" pitchFamily="82" charset="0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9508FF7-C2CD-62BD-68FC-7F0051392599}"/>
              </a:ext>
            </a:extLst>
          </p:cNvPr>
          <p:cNvSpPr/>
          <p:nvPr/>
        </p:nvSpPr>
        <p:spPr>
          <a:xfrm>
            <a:off x="15058378" y="1117246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90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E8C827FB-D867-9968-C900-E02E8ECDEA86}"/>
              </a:ext>
            </a:extLst>
          </p:cNvPr>
          <p:cNvSpPr/>
          <p:nvPr/>
        </p:nvSpPr>
        <p:spPr>
          <a:xfrm>
            <a:off x="15448903" y="2158924"/>
            <a:ext cx="281797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Powerful Orchestration</a:t>
            </a:r>
            <a:endParaRPr lang="en-US" sz="20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3A75982C-4202-D071-6E6C-AE3F110C92FD}"/>
              </a:ext>
            </a:extLst>
          </p:cNvPr>
          <p:cNvSpPr/>
          <p:nvPr/>
        </p:nvSpPr>
        <p:spPr>
          <a:xfrm>
            <a:off x="15058378" y="2614219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Effortlessly manage your containerized applications.</a:t>
            </a:r>
            <a:endParaRPr lang="en-US" sz="18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B27AB284-A5A9-4BEA-3A55-4A803BC8F58D}"/>
              </a:ext>
            </a:extLst>
          </p:cNvPr>
          <p:cNvSpPr/>
          <p:nvPr/>
        </p:nvSpPr>
        <p:spPr>
          <a:xfrm>
            <a:off x="19000775" y="1117246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9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8E01C01F-9542-48BF-775A-2D8BC055AEAE}"/>
              </a:ext>
            </a:extLst>
          </p:cNvPr>
          <p:cNvSpPr/>
          <p:nvPr/>
        </p:nvSpPr>
        <p:spPr>
          <a:xfrm>
            <a:off x="19528222" y="215892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Scalability</a:t>
            </a:r>
            <a:endParaRPr lang="en-US" sz="200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D51F93BF-D604-8DA9-0F36-B566EEA55D99}"/>
              </a:ext>
            </a:extLst>
          </p:cNvPr>
          <p:cNvSpPr/>
          <p:nvPr/>
        </p:nvSpPr>
        <p:spPr>
          <a:xfrm>
            <a:off x="19000775" y="2614219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Scale your applications up or down as needed.</a:t>
            </a:r>
            <a:endParaRPr lang="en-US" sz="1800" dirty="0"/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E00CC9C0-2882-3CC6-A65C-DC2918F9EFB3}"/>
              </a:ext>
            </a:extLst>
          </p:cNvPr>
          <p:cNvSpPr/>
          <p:nvPr/>
        </p:nvSpPr>
        <p:spPr>
          <a:xfrm>
            <a:off x="15058378" y="4147982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900" dirty="0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7B1B8057-D051-089B-A26B-3ACFD814E16D}"/>
              </a:ext>
            </a:extLst>
          </p:cNvPr>
          <p:cNvSpPr/>
          <p:nvPr/>
        </p:nvSpPr>
        <p:spPr>
          <a:xfrm>
            <a:off x="15585825" y="5189660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</a:t>
            </a:r>
            <a:endParaRPr lang="en-US" sz="200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3BD96E96-56E7-FA51-E897-34AF0B8167B7}"/>
              </a:ext>
            </a:extLst>
          </p:cNvPr>
          <p:cNvSpPr/>
          <p:nvPr/>
        </p:nvSpPr>
        <p:spPr>
          <a:xfrm>
            <a:off x="15058378" y="5644955"/>
            <a:ext cx="3599021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Pay only for the resources you use.</a:t>
            </a:r>
            <a:endParaRPr lang="en-US" sz="18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00817294-B687-6646-5CFE-39A3D5D26570}"/>
              </a:ext>
            </a:extLst>
          </p:cNvPr>
          <p:cNvSpPr/>
          <p:nvPr/>
        </p:nvSpPr>
        <p:spPr>
          <a:xfrm>
            <a:off x="19000775" y="4147982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5900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328C3756-1074-6FD4-CD50-80E3FBE7E7AF}"/>
              </a:ext>
            </a:extLst>
          </p:cNvPr>
          <p:cNvSpPr/>
          <p:nvPr/>
        </p:nvSpPr>
        <p:spPr>
          <a:xfrm>
            <a:off x="19000775" y="5189660"/>
            <a:ext cx="3599021" cy="63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with AWS Ecosystem</a:t>
            </a:r>
            <a:endParaRPr lang="en-US" sz="20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E9DBB025-AF1B-759F-8F28-9DA5D4588560}"/>
              </a:ext>
            </a:extLst>
          </p:cNvPr>
          <p:cNvSpPr/>
          <p:nvPr/>
        </p:nvSpPr>
        <p:spPr>
          <a:xfrm>
            <a:off x="19000775" y="5962971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Leverage a wide range of AWS services.</a:t>
            </a:r>
            <a:endParaRPr lang="en-US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AD8BE-BB7A-FF64-0D7B-C25FB48FE240}"/>
              </a:ext>
            </a:extLst>
          </p:cNvPr>
          <p:cNvSpPr txBox="1"/>
          <p:nvPr/>
        </p:nvSpPr>
        <p:spPr>
          <a:xfrm>
            <a:off x="-6082921" y="1813340"/>
            <a:ext cx="362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Conclusion and Key Takeaways</a:t>
            </a:r>
            <a:endParaRPr lang="en-US" sz="3200" dirty="0">
              <a:latin typeface="Algerian" panose="04020705040A02060702" pitchFamily="82" charset="0"/>
            </a:endParaRPr>
          </a:p>
        </p:txBody>
      </p:sp>
      <p:pic>
        <p:nvPicPr>
          <p:cNvPr id="35" name="Image 0">
            <a:extLst>
              <a:ext uri="{FF2B5EF4-FFF2-40B4-BE49-F238E27FC236}">
                <a16:creationId xmlns:a16="http://schemas.microsoft.com/office/drawing/2014/main" id="{F4BAAF5D-2D51-6FB7-0A40-329743AEE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8932"/>
          <a:stretch/>
        </p:blipFill>
        <p:spPr>
          <a:xfrm>
            <a:off x="-6249954" y="3083896"/>
            <a:ext cx="4013180" cy="37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B44980-22C1-2074-361B-F81932D1C5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C528B-0F82-00A3-7F4D-9C477E3DB5F1}"/>
              </a:ext>
            </a:extLst>
          </p:cNvPr>
          <p:cNvSpPr/>
          <p:nvPr/>
        </p:nvSpPr>
        <p:spPr>
          <a:xfrm>
            <a:off x="-1" y="0"/>
            <a:ext cx="40131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" panose="020B0502040204020203" pitchFamily="34" charset="0"/>
                <a:cs typeface="CordiaUPC" panose="020B0502040204020203" pitchFamily="34" charset="-34"/>
              </a:rPr>
              <a:t>.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" panose="020B0502040204020203" pitchFamily="34" charset="0"/>
              <a:cs typeface="CordiaUPC" panose="020B0502040204020203" pitchFamily="34" charset="-34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9D189C-C08D-9F25-F9CB-FDD85111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23" y="410597"/>
            <a:ext cx="3006026" cy="1122596"/>
          </a:xfrm>
          <a:prstGeom prst="rect">
            <a:avLst/>
          </a:prstGeom>
        </p:spPr>
      </p:pic>
      <p:pic>
        <p:nvPicPr>
          <p:cNvPr id="31" name="Image 0">
            <a:extLst>
              <a:ext uri="{FF2B5EF4-FFF2-40B4-BE49-F238E27FC236}">
                <a16:creationId xmlns:a16="http://schemas.microsoft.com/office/drawing/2014/main" id="{C26E5478-B123-294A-C9C8-497A6C78A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32"/>
          <a:stretch/>
        </p:blipFill>
        <p:spPr>
          <a:xfrm>
            <a:off x="0" y="3170706"/>
            <a:ext cx="4013180" cy="37741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6E589D-2344-876A-6623-3CC3CB515E9B}"/>
              </a:ext>
            </a:extLst>
          </p:cNvPr>
          <p:cNvSpPr txBox="1"/>
          <p:nvPr/>
        </p:nvSpPr>
        <p:spPr>
          <a:xfrm>
            <a:off x="195959" y="1813340"/>
            <a:ext cx="3621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  <a:ea typeface="Spline Sans Bold" pitchFamily="34" charset="-122"/>
                <a:cs typeface="Spline Sans Bold" pitchFamily="34" charset="-120"/>
              </a:rPr>
              <a:t>Conclusion and Key Takeaways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44" name="Text 1">
            <a:extLst>
              <a:ext uri="{FF2B5EF4-FFF2-40B4-BE49-F238E27FC236}">
                <a16:creationId xmlns:a16="http://schemas.microsoft.com/office/drawing/2014/main" id="{0D0106E1-3DC0-DB65-E427-326462976869}"/>
              </a:ext>
            </a:extLst>
          </p:cNvPr>
          <p:cNvSpPr/>
          <p:nvPr/>
        </p:nvSpPr>
        <p:spPr>
          <a:xfrm>
            <a:off x="4207498" y="1117246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5900" dirty="0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C6AAA4D6-597E-0174-663B-AD932E602732}"/>
              </a:ext>
            </a:extLst>
          </p:cNvPr>
          <p:cNvSpPr/>
          <p:nvPr/>
        </p:nvSpPr>
        <p:spPr>
          <a:xfrm>
            <a:off x="4598023" y="2158924"/>
            <a:ext cx="281797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Powerful Orchestration</a:t>
            </a:r>
            <a:endParaRPr lang="en-US" sz="200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3D4111A8-2732-B0F6-DAD1-4FC3C7CEBC6D}"/>
              </a:ext>
            </a:extLst>
          </p:cNvPr>
          <p:cNvSpPr/>
          <p:nvPr/>
        </p:nvSpPr>
        <p:spPr>
          <a:xfrm>
            <a:off x="4207498" y="2614219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Effortlessly manage your containerized applications.</a:t>
            </a:r>
            <a:endParaRPr lang="en-US" sz="1800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BCB3D76E-4F62-5C25-5423-9B8904F758C7}"/>
              </a:ext>
            </a:extLst>
          </p:cNvPr>
          <p:cNvSpPr/>
          <p:nvPr/>
        </p:nvSpPr>
        <p:spPr>
          <a:xfrm>
            <a:off x="8149895" y="1117246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5900" dirty="0"/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442D708F-83C3-3F65-72DA-A8751E795F77}"/>
              </a:ext>
            </a:extLst>
          </p:cNvPr>
          <p:cNvSpPr/>
          <p:nvPr/>
        </p:nvSpPr>
        <p:spPr>
          <a:xfrm>
            <a:off x="8677342" y="215892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Enhanced Scalability</a:t>
            </a:r>
            <a:endParaRPr lang="en-US" sz="2000" dirty="0"/>
          </a:p>
        </p:txBody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6D9075EC-8E6B-93BE-EEB0-05AF4C7DF182}"/>
              </a:ext>
            </a:extLst>
          </p:cNvPr>
          <p:cNvSpPr/>
          <p:nvPr/>
        </p:nvSpPr>
        <p:spPr>
          <a:xfrm>
            <a:off x="8149895" y="2614219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Scale your applications up or down as needed.</a:t>
            </a:r>
            <a:endParaRPr lang="en-US" sz="1800" dirty="0"/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8FD5EC23-F91A-B8B4-EB4A-EC213D8C003F}"/>
              </a:ext>
            </a:extLst>
          </p:cNvPr>
          <p:cNvSpPr/>
          <p:nvPr/>
        </p:nvSpPr>
        <p:spPr>
          <a:xfrm>
            <a:off x="4207498" y="4147982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5900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FC1E00D6-79B6-B9AA-B4C4-3BA4FB2BD2F5}"/>
              </a:ext>
            </a:extLst>
          </p:cNvPr>
          <p:cNvSpPr/>
          <p:nvPr/>
        </p:nvSpPr>
        <p:spPr>
          <a:xfrm>
            <a:off x="4734945" y="5189660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Cost-Effective</a:t>
            </a:r>
            <a:endParaRPr lang="en-US" sz="2000" dirty="0"/>
          </a:p>
        </p:txBody>
      </p:sp>
      <p:sp>
        <p:nvSpPr>
          <p:cNvPr id="52" name="Text 9">
            <a:extLst>
              <a:ext uri="{FF2B5EF4-FFF2-40B4-BE49-F238E27FC236}">
                <a16:creationId xmlns:a16="http://schemas.microsoft.com/office/drawing/2014/main" id="{B7C2D3B8-FE4E-64F3-83A3-21AFC2232588}"/>
              </a:ext>
            </a:extLst>
          </p:cNvPr>
          <p:cNvSpPr/>
          <p:nvPr/>
        </p:nvSpPr>
        <p:spPr>
          <a:xfrm>
            <a:off x="4207498" y="5644955"/>
            <a:ext cx="3599021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Pay only for the resources you use.</a:t>
            </a:r>
            <a:endParaRPr lang="en-US" sz="1800" dirty="0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9E458966-9996-B591-E6F0-2C7E073300DD}"/>
              </a:ext>
            </a:extLst>
          </p:cNvPr>
          <p:cNvSpPr/>
          <p:nvPr/>
        </p:nvSpPr>
        <p:spPr>
          <a:xfrm>
            <a:off x="8149895" y="4147982"/>
            <a:ext cx="3599021" cy="755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900"/>
              </a:lnSpc>
              <a:buNone/>
            </a:pPr>
            <a:r>
              <a:rPr lang="en-US" sz="5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59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1F0A7B10-7E0A-3F14-FE34-B58E642143D8}"/>
              </a:ext>
            </a:extLst>
          </p:cNvPr>
          <p:cNvSpPr/>
          <p:nvPr/>
        </p:nvSpPr>
        <p:spPr>
          <a:xfrm>
            <a:off x="8149895" y="5189660"/>
            <a:ext cx="3599021" cy="63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with AWS Ecosystem</a:t>
            </a:r>
            <a:endParaRPr lang="en-US" sz="200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157F1F09-A4C8-16D1-1025-C60662CBFFB5}"/>
              </a:ext>
            </a:extLst>
          </p:cNvPr>
          <p:cNvSpPr/>
          <p:nvPr/>
        </p:nvSpPr>
        <p:spPr>
          <a:xfrm>
            <a:off x="8149895" y="5962971"/>
            <a:ext cx="3599021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latin typeface="Barlow" pitchFamily="34" charset="0"/>
                <a:ea typeface="Barlow" pitchFamily="34" charset="-122"/>
                <a:cs typeface="Barlow" pitchFamily="34" charset="-120"/>
              </a:rPr>
              <a:t>Leverage a wide range of AWS services.</a:t>
            </a:r>
            <a:endParaRPr lang="en-US" sz="1800" dirty="0"/>
          </a:p>
        </p:txBody>
      </p:sp>
      <p:pic>
        <p:nvPicPr>
          <p:cNvPr id="56" name="Image 0">
            <a:extLst>
              <a:ext uri="{FF2B5EF4-FFF2-40B4-BE49-F238E27FC236}">
                <a16:creationId xmlns:a16="http://schemas.microsoft.com/office/drawing/2014/main" id="{2936CD6F-FCD2-2B54-A2CB-7362F4FC3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932"/>
          <a:stretch/>
        </p:blipFill>
        <p:spPr>
          <a:xfrm>
            <a:off x="28926" y="3083896"/>
            <a:ext cx="3984252" cy="377410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3FDD9B3-EE88-932C-03C3-96DA1DBDB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4195277" y="-2089732"/>
            <a:ext cx="10905066" cy="32824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087B21F-AA6F-0B0D-AAA7-FA0F2B1E40C9}"/>
              </a:ext>
            </a:extLst>
          </p:cNvPr>
          <p:cNvSpPr txBox="1"/>
          <p:nvPr/>
        </p:nvSpPr>
        <p:spPr>
          <a:xfrm>
            <a:off x="19678891" y="5836712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Thank you….🫱🏻‍🫲🏻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61" name="Picture 60" descr="A close-up of a blue background">
            <a:extLst>
              <a:ext uri="{FF2B5EF4-FFF2-40B4-BE49-F238E27FC236}">
                <a16:creationId xmlns:a16="http://schemas.microsoft.com/office/drawing/2014/main" id="{8CEC5111-9432-F8FA-28D5-297745564C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4510"/>
          <a:stretch/>
        </p:blipFill>
        <p:spPr>
          <a:xfrm>
            <a:off x="8149895" y="-1585917"/>
            <a:ext cx="1433477" cy="13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761</Words>
  <Application>Microsoft Office PowerPoint</Application>
  <PresentationFormat>Widescreen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Algerian</vt:lpstr>
      <vt:lpstr>Arial</vt:lpstr>
      <vt:lpstr>Bahnschrift</vt:lpstr>
      <vt:lpstr>Barlow</vt:lpstr>
      <vt:lpstr>Calibri</vt:lpstr>
      <vt:lpstr>Calibri Light</vt:lpstr>
      <vt:lpstr>Montserrat Ultra-Bold</vt:lpstr>
      <vt:lpstr>Playfair Display</vt:lpstr>
      <vt:lpstr>Spline Sans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Kavin Anumanthasamy(UST,IN)</dc:creator>
  <cp:lastModifiedBy>Kavin Anumanthasamy(UST,IN)</cp:lastModifiedBy>
  <cp:revision>10</cp:revision>
  <dcterms:created xsi:type="dcterms:W3CDTF">2025-01-06T05:03:38Z</dcterms:created>
  <dcterms:modified xsi:type="dcterms:W3CDTF">2025-01-21T05:05:56Z</dcterms:modified>
</cp:coreProperties>
</file>